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3.jpeg" ContentType="image/jpeg"/>
  <Override PartName="/ppt/media/image2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35360" cy="6849360"/>
          </a:xfrm>
          <a:prstGeom prst="rect">
            <a:avLst/>
          </a:prstGeom>
          <a:ln w="0">
            <a:noFill/>
          </a:ln>
        </p:spPr>
      </p:pic>
      <p:pic>
        <p:nvPicPr>
          <p:cNvPr id="1" name="Picture 5" descr=""/>
          <p:cNvPicPr/>
          <p:nvPr/>
        </p:nvPicPr>
        <p:blipFill>
          <a:blip r:embed="rId3"/>
          <a:stretch/>
        </p:blipFill>
        <p:spPr>
          <a:xfrm>
            <a:off x="0" y="0"/>
            <a:ext cx="9135360" cy="6849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35360" cy="6849360"/>
          </a:xfrm>
          <a:prstGeom prst="rect">
            <a:avLst/>
          </a:prstGeom>
          <a:ln w="0">
            <a:noFill/>
          </a:ln>
        </p:spPr>
      </p:pic>
      <p:pic>
        <p:nvPicPr>
          <p:cNvPr id="41" name="Picture 5" descr=""/>
          <p:cNvPicPr/>
          <p:nvPr/>
        </p:nvPicPr>
        <p:blipFill>
          <a:blip r:embed="rId3"/>
          <a:stretch/>
        </p:blipFill>
        <p:spPr>
          <a:xfrm>
            <a:off x="0" y="0"/>
            <a:ext cx="9135360" cy="684936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3"/>
          <p:cNvSpPr/>
          <p:nvPr/>
        </p:nvSpPr>
        <p:spPr>
          <a:xfrm>
            <a:off x="1143000" y="857160"/>
            <a:ext cx="6857280" cy="514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81" name="CaixaDeTexto 1"/>
          <p:cNvSpPr/>
          <p:nvPr/>
        </p:nvSpPr>
        <p:spPr>
          <a:xfrm>
            <a:off x="1614600" y="3216960"/>
            <a:ext cx="2469240" cy="18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68760" rIns="68760" tIns="34200" bIns="34200" anchor="t">
            <a:normAutofit/>
          </a:bodyPr>
          <a:p>
            <a:pPr marL="216000" indent="-171360">
              <a:lnSpc>
                <a:spcPct val="90000"/>
              </a:lnSpc>
              <a:spcAft>
                <a:spcPts val="45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580" spc="-1" strike="noStrike">
                <a:solidFill>
                  <a:srgbClr val="ffffff">
                    <a:alpha val="80000"/>
                  </a:srgbClr>
                </a:solidFill>
                <a:latin typeface="Arial"/>
                <a:ea typeface="DejaVu Sans"/>
              </a:rPr>
              <a:t>Igreja batista da vitoria </a:t>
            </a:r>
            <a:endParaRPr b="0" lang="pt-BR" sz="158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2" name="Group 15"/>
          <p:cNvGrpSpPr/>
          <p:nvPr/>
        </p:nvGrpSpPr>
        <p:grpSpPr>
          <a:xfrm>
            <a:off x="4572000" y="1488240"/>
            <a:ext cx="2958480" cy="3530160"/>
            <a:chOff x="4572000" y="1488240"/>
            <a:chExt cx="2958480" cy="3530160"/>
          </a:xfrm>
        </p:grpSpPr>
        <p:grpSp>
          <p:nvGrpSpPr>
            <p:cNvPr id="83" name="Group 16"/>
            <p:cNvGrpSpPr/>
            <p:nvPr/>
          </p:nvGrpSpPr>
          <p:grpSpPr>
            <a:xfrm>
              <a:off x="4572000" y="1488240"/>
              <a:ext cx="2958480" cy="3529800"/>
              <a:chOff x="4572000" y="1488240"/>
              <a:chExt cx="2958480" cy="3529800"/>
            </a:xfrm>
          </p:grpSpPr>
          <p:sp>
            <p:nvSpPr>
              <p:cNvPr id="84" name="Freeform: Shape 20"/>
              <p:cNvSpPr/>
              <p:nvPr/>
            </p:nvSpPr>
            <p:spPr>
              <a:xfrm>
                <a:off x="4572000" y="1488240"/>
                <a:ext cx="2958480" cy="3529800"/>
              </a:xfrm>
              <a:custGeom>
                <a:avLst/>
                <a:gdLst>
                  <a:gd name="textAreaLeft" fmla="*/ 0 w 2958480"/>
                  <a:gd name="textAreaRight" fmla="*/ 2959200 w 2958480"/>
                  <a:gd name="textAreaTop" fmla="*/ 0 h 3529800"/>
                  <a:gd name="textAreaBottom" fmla="*/ 3530520 h 3529800"/>
                </a:gdLst>
                <a:ahLst/>
                <a:rect l="textAreaLeft" t="textAreaTop" r="textAreaRight" b="textAreaBottom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85" name="Freeform: Shape 21"/>
              <p:cNvSpPr/>
              <p:nvPr/>
            </p:nvSpPr>
            <p:spPr>
              <a:xfrm>
                <a:off x="4572000" y="1488240"/>
                <a:ext cx="2958480" cy="3529800"/>
              </a:xfrm>
              <a:custGeom>
                <a:avLst/>
                <a:gdLst>
                  <a:gd name="textAreaLeft" fmla="*/ 0 w 2958480"/>
                  <a:gd name="textAreaRight" fmla="*/ 2959200 w 2958480"/>
                  <a:gd name="textAreaTop" fmla="*/ 0 h 3529800"/>
                  <a:gd name="textAreaBottom" fmla="*/ 3530520 h 3529800"/>
                </a:gdLst>
                <a:ahLst/>
                <a:rect l="textAreaLeft" t="textAreaTop" r="textAreaRight" b="textAreaBottom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86" name="Group 17"/>
            <p:cNvGrpSpPr/>
            <p:nvPr/>
          </p:nvGrpSpPr>
          <p:grpSpPr>
            <a:xfrm>
              <a:off x="4572000" y="3961080"/>
              <a:ext cx="2958480" cy="1057320"/>
              <a:chOff x="4572000" y="3961080"/>
              <a:chExt cx="2958480" cy="1057320"/>
            </a:xfrm>
          </p:grpSpPr>
          <p:sp>
            <p:nvSpPr>
              <p:cNvPr id="87" name="Freeform: Shape 18"/>
              <p:cNvSpPr/>
              <p:nvPr/>
            </p:nvSpPr>
            <p:spPr>
              <a:xfrm>
                <a:off x="4572000" y="3961080"/>
                <a:ext cx="2958480" cy="1057320"/>
              </a:xfrm>
              <a:custGeom>
                <a:avLst/>
                <a:gdLst>
                  <a:gd name="textAreaLeft" fmla="*/ 0 w 2958480"/>
                  <a:gd name="textAreaRight" fmla="*/ 2959200 w 2958480"/>
                  <a:gd name="textAreaTop" fmla="*/ 0 h 1057320"/>
                  <a:gd name="textAreaBottom" fmla="*/ 1058040 h 1057320"/>
                </a:gdLst>
                <a:ahLst/>
                <a:rect l="textAreaLeft" t="textAreaTop" r="textAreaRight" b="textAreaBottom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88" name="Freeform: Shape 19"/>
              <p:cNvSpPr/>
              <p:nvPr/>
            </p:nvSpPr>
            <p:spPr>
              <a:xfrm>
                <a:off x="4572000" y="3961080"/>
                <a:ext cx="2958480" cy="1057320"/>
              </a:xfrm>
              <a:custGeom>
                <a:avLst/>
                <a:gdLst>
                  <a:gd name="textAreaLeft" fmla="*/ 0 w 2958480"/>
                  <a:gd name="textAreaRight" fmla="*/ 2959200 w 2958480"/>
                  <a:gd name="textAreaTop" fmla="*/ 0 h 1057320"/>
                  <a:gd name="textAreaBottom" fmla="*/ 1058040 h 1057320"/>
                </a:gdLst>
                <a:ahLst/>
                <a:rect l="textAreaLeft" t="textAreaTop" r="textAreaRight" b="textAreaBottom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rotWithShape="0">
                <a:blip r:embed="rId1">
                  <a:alphaModFix amt="57000"/>
                </a:blip>
                <a:srcRect/>
                <a:tile tx="0" ty="0" sx="100000" sy="100000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</p:grpSp>
      <p:pic>
        <p:nvPicPr>
          <p:cNvPr id="89" name="Imagem 4" descr=""/>
          <p:cNvPicPr/>
          <p:nvPr/>
        </p:nvPicPr>
        <p:blipFill>
          <a:blip r:embed="rId2"/>
          <a:stretch/>
        </p:blipFill>
        <p:spPr>
          <a:xfrm>
            <a:off x="4822920" y="2520000"/>
            <a:ext cx="2457000" cy="997560"/>
          </a:xfrm>
          <a:prstGeom prst="rect">
            <a:avLst/>
          </a:prstGeom>
          <a:ln w="0">
            <a:noFill/>
          </a:ln>
        </p:spPr>
      </p:pic>
      <p:pic>
        <p:nvPicPr>
          <p:cNvPr id="90" name="Imagem 5" descr=""/>
          <p:cNvPicPr/>
          <p:nvPr/>
        </p:nvPicPr>
        <p:blipFill>
          <a:blip r:embed="rId3"/>
          <a:stretch/>
        </p:blipFill>
        <p:spPr>
          <a:xfrm>
            <a:off x="1800" y="-4320"/>
            <a:ext cx="9139320" cy="686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467000" y="857160"/>
            <a:ext cx="5936760" cy="28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Arial"/>
              </a:rPr>
              <a:t>IGREJA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- Vejam, eu fiz dele uma testemunha aos povos,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um líder e governante dos povos.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Isaías 55: 4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305000" y="-1781640"/>
            <a:ext cx="6368760" cy="70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Com certeza, você convocará nações que não conhece,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e nações que não o conhecem se apressarão até você,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por causa do Senhor, o seu Deus,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o Santo de Israel,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pois ele concedeu a você esplendor.”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Isaías 55: 5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521000" y="1019160"/>
            <a:ext cx="6161400" cy="358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3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MULHERES</a:t>
            </a:r>
            <a:r>
              <a:rPr b="1" lang="pt-BR" sz="3300" spc="-114" strike="noStrike">
                <a:solidFill>
                  <a:srgbClr val="000000"/>
                </a:solidFill>
                <a:latin typeface="Arial Black"/>
                <a:ea typeface="Times New Roman"/>
              </a:rPr>
              <a:t> –  </a:t>
            </a:r>
            <a:r>
              <a:rPr b="1" lang="pt-BR" sz="3300" spc="-114" strike="noStrike">
                <a:solidFill>
                  <a:srgbClr val="000000"/>
                </a:solidFill>
                <a:latin typeface="Arial Black"/>
                <a:ea typeface="DejaVu Sans"/>
              </a:rPr>
              <a:t>Busquem o Senhor enquanto é possível achá‑lo;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300" spc="-114" strike="noStrike">
                <a:solidFill>
                  <a:srgbClr val="000000"/>
                </a:solidFill>
                <a:latin typeface="Arial Black"/>
                <a:ea typeface="DejaVu Sans"/>
              </a:rPr>
              <a:t>clamem por ele enquanto está perto.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300" spc="-114" strike="noStrike">
                <a:solidFill>
                  <a:srgbClr val="000000"/>
                </a:solidFill>
                <a:latin typeface="Arial Black"/>
                <a:ea typeface="DejaVu Sans"/>
              </a:rPr>
              <a:t>Isaías 55: 6 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1467000" y="857160"/>
            <a:ext cx="5936760" cy="50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HOMENS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Times New Roman"/>
              </a:rPr>
              <a:t>- 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DejaVu Sans"/>
              </a:rPr>
              <a:t> Que o ímpio abandone o seu caminho,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DejaVu Sans"/>
              </a:rPr>
              <a:t>e o homem mau, os seus pensamentos.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DejaVu Sans"/>
              </a:rPr>
              <a:t>Volte‑se ele para o Senhor, que terá misericórdia dele;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DejaVu Sans"/>
              </a:rPr>
              <a:t>volte‑se para o nosso Deus, pois ele dá de bom grado o seu perdão.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DejaVu Sans"/>
              </a:rPr>
              <a:t>Isaías 55: 7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4"/>
          <p:cNvSpPr/>
          <p:nvPr/>
        </p:nvSpPr>
        <p:spPr>
          <a:xfrm>
            <a:off x="1305000" y="-1781640"/>
            <a:ext cx="6368760" cy="66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Arial"/>
              </a:rPr>
              <a:t> 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“Porque os meus pensamentos não são os pensamentos de vocês,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nem os seus caminhos são os meus caminhos”,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declara o Senhor.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Isaías 55 :8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1467000" y="795960"/>
            <a:ext cx="5936760" cy="463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Arial"/>
              </a:rPr>
              <a:t>IGREJA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- “Como os céus são mais altos do que a terra,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assim os meus caminhos são mais altos do que os seus caminhos,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e os meus pensamentos, mais altos do que os seus pensamentos.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Isaías 55:9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291680" y="1042560"/>
            <a:ext cx="6274800" cy="463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" strike="noStrike">
                <a:solidFill>
                  <a:srgbClr val="ff0000"/>
                </a:solidFill>
                <a:latin typeface="Arial Black"/>
                <a:ea typeface="Times New Roman"/>
              </a:rPr>
              <a:t>PASTORES-</a:t>
            </a:r>
            <a:r>
              <a:rPr b="1" lang="pt-BR" sz="3000" spc="-1" strike="noStrike">
                <a:solidFill>
                  <a:srgbClr val="000000"/>
                </a:solidFill>
                <a:latin typeface="Arial Black"/>
                <a:ea typeface="Times New Roman"/>
              </a:rPr>
              <a:t> </a:t>
            </a:r>
            <a:r>
              <a:rPr b="1" lang="pt-BR" sz="3000" spc="-1" strike="noStrike">
                <a:solidFill>
                  <a:srgbClr val="000000"/>
                </a:solidFill>
                <a:latin typeface="Arial Black"/>
                <a:ea typeface="DejaVu Sans"/>
              </a:rPr>
              <a:t>“Como os céus são mais altos do que a terra,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" strike="noStrike">
                <a:solidFill>
                  <a:srgbClr val="000000"/>
                </a:solidFill>
                <a:latin typeface="Arial Black"/>
                <a:ea typeface="DejaVu Sans"/>
              </a:rPr>
              <a:t>assim os meus caminhos são mais altos do que os seus caminhos,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" strike="noStrike">
                <a:solidFill>
                  <a:srgbClr val="000000"/>
                </a:solidFill>
                <a:latin typeface="Arial Black"/>
                <a:ea typeface="DejaVu Sans"/>
              </a:rPr>
              <a:t>e os meus pensamentos, mais altos do que os seus pensamentos.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" strike="noStrike">
                <a:solidFill>
                  <a:srgbClr val="000000"/>
                </a:solidFill>
                <a:latin typeface="Arial Black"/>
                <a:ea typeface="DejaVu Sans"/>
              </a:rPr>
              <a:t>Isaías 55: 10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1147320" y="748800"/>
            <a:ext cx="6726600" cy="436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DejaVu Sans"/>
              </a:rPr>
              <a:t>TODOS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DejaVu Sans"/>
              </a:rPr>
              <a:t> – 'assim ocorre com a palavra que sai da minha boca: ela não voltará para mim vazia, mas fará o que desejo e atingirá o propósito para o qual a enviei. '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DejaVu Sans"/>
              </a:rPr>
              <a:t>Isaías 55:11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m 72" descr=""/>
          <p:cNvPicPr/>
          <p:nvPr/>
        </p:nvPicPr>
        <p:blipFill>
          <a:blip r:embed="rId1"/>
          <a:stretch/>
        </p:blipFill>
        <p:spPr>
          <a:xfrm>
            <a:off x="2160" y="-5760"/>
            <a:ext cx="9145440" cy="682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m 1" descr=""/>
          <p:cNvPicPr/>
          <p:nvPr/>
        </p:nvPicPr>
        <p:blipFill>
          <a:blip r:embed="rId1"/>
          <a:stretch/>
        </p:blipFill>
        <p:spPr>
          <a:xfrm>
            <a:off x="-73080" y="-86760"/>
            <a:ext cx="9265680" cy="7065720"/>
          </a:xfrm>
          <a:prstGeom prst="rect">
            <a:avLst/>
          </a:prstGeom>
          <a:ln w="0"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2120040" y="2846520"/>
            <a:ext cx="4901400" cy="5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3300" spc="-1" strike="noStrike">
                <a:solidFill>
                  <a:srgbClr val="ffc000"/>
                </a:solidFill>
                <a:latin typeface="Arial Black"/>
                <a:ea typeface="DejaVu Sans"/>
              </a:rPr>
              <a:t>MENSAGEM BÍBLICA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m 1" descr=""/>
          <p:cNvPicPr/>
          <p:nvPr/>
        </p:nvPicPr>
        <p:blipFill>
          <a:blip r:embed="rId1"/>
          <a:stretch/>
        </p:blipFill>
        <p:spPr>
          <a:xfrm>
            <a:off x="-43200" y="-3960"/>
            <a:ext cx="9240480" cy="6858360"/>
          </a:xfrm>
          <a:prstGeom prst="rect">
            <a:avLst/>
          </a:prstGeom>
          <a:ln w="0">
            <a:noFill/>
          </a:ln>
        </p:spPr>
      </p:pic>
      <p:pic>
        <p:nvPicPr>
          <p:cNvPr id="92" name="Imagem 2" descr=""/>
          <p:cNvPicPr/>
          <p:nvPr/>
        </p:nvPicPr>
        <p:blipFill>
          <a:blip r:embed="rId2"/>
          <a:stretch/>
        </p:blipFill>
        <p:spPr>
          <a:xfrm>
            <a:off x="1677960" y="3075120"/>
            <a:ext cx="5567400" cy="69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m 1" descr=""/>
          <p:cNvPicPr/>
          <p:nvPr/>
        </p:nvPicPr>
        <p:blipFill>
          <a:blip r:embed="rId1"/>
          <a:stretch/>
        </p:blipFill>
        <p:spPr>
          <a:xfrm>
            <a:off x="-73080" y="-80280"/>
            <a:ext cx="9325800" cy="7050240"/>
          </a:xfrm>
          <a:prstGeom prst="rect">
            <a:avLst/>
          </a:prstGeom>
          <a:ln w="0"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1135800" y="2347560"/>
            <a:ext cx="687204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2700" spc="-1" strike="noStrike">
                <a:solidFill>
                  <a:srgbClr val="ffc000"/>
                </a:solidFill>
                <a:latin typeface="Berlin Sans FB Demi"/>
                <a:ea typeface="DejaVu Sans"/>
              </a:rPr>
              <a:t>ORAÇÃO FINAL E BENÇÃO APOSTÓLIC</a:t>
            </a:r>
            <a:r>
              <a:rPr b="1" lang="pt-BR" sz="2700" spc="-1" strike="noStrike">
                <a:solidFill>
                  <a:srgbClr val="ffc000"/>
                </a:solidFill>
                <a:latin typeface="Arial Black"/>
                <a:ea typeface="DejaVu Sans"/>
              </a:rPr>
              <a:t>A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m 1" descr=""/>
          <p:cNvPicPr/>
          <p:nvPr/>
        </p:nvPicPr>
        <p:blipFill>
          <a:blip r:embed="rId1"/>
          <a:stretch/>
        </p:blipFill>
        <p:spPr>
          <a:xfrm>
            <a:off x="-360" y="-3600"/>
            <a:ext cx="9201960" cy="696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839600" y="2531880"/>
            <a:ext cx="620748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Boas Vindas e Comunicações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2341440" y="911160"/>
            <a:ext cx="444024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RECITATIVO BÍBLICO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1331280" y="1989720"/>
            <a:ext cx="6497280" cy="68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1644480" y="1321200"/>
            <a:ext cx="5855040" cy="21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Busquem o SENHOR enquanto se pode achá-lo, clamem por ele  enquanto está perto. 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Isaías 55: 6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m 1" descr=""/>
          <p:cNvPicPr/>
          <p:nvPr/>
        </p:nvPicPr>
        <p:blipFill>
          <a:blip r:embed="rId1"/>
          <a:stretch/>
        </p:blipFill>
        <p:spPr>
          <a:xfrm>
            <a:off x="-136440" y="-150840"/>
            <a:ext cx="9684360" cy="7404480"/>
          </a:xfrm>
          <a:prstGeom prst="rect">
            <a:avLst/>
          </a:prstGeom>
          <a:ln w="0">
            <a:noFill/>
          </a:ln>
        </p:spPr>
      </p:pic>
      <p:sp>
        <p:nvSpPr>
          <p:cNvPr id="99" name="CustomShape 1"/>
          <p:cNvSpPr/>
          <p:nvPr/>
        </p:nvSpPr>
        <p:spPr>
          <a:xfrm>
            <a:off x="2021760" y="2026080"/>
            <a:ext cx="492156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2700" spc="-1" strike="noStrike">
                <a:solidFill>
                  <a:srgbClr val="ffc000"/>
                </a:solidFill>
                <a:latin typeface="Arial Black"/>
                <a:ea typeface="DejaVu Sans"/>
              </a:rPr>
              <a:t>PARTICIPAÇÕES MUSICAIS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1305000" y="-1781640"/>
            <a:ext cx="6368760" cy="75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350" spc="-1" strike="noStrike">
                <a:solidFill>
                  <a:srgbClr val="000000"/>
                </a:solidFill>
                <a:latin typeface="Arial"/>
                <a:ea typeface="DejaVu Sans"/>
              </a:rPr>
              <a:t>z</a:t>
            </a: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“Venham, todos vocês que estão com sede,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venham às águas;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vocês que não possuem dinheiro algum,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venham, comprem e comam!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Venham, comprem vinho e leite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sem dinheiro e sem custo.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Isaías 55:1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1302120" y="928080"/>
            <a:ext cx="6594480" cy="38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100" spc="-1" strike="noStrike">
                <a:solidFill>
                  <a:srgbClr val="c00000"/>
                </a:solidFill>
                <a:latin typeface="Arial Black"/>
                <a:ea typeface="DejaVu Sans"/>
              </a:rPr>
              <a:t>LEITURA BÍBLICA. Isaías 55: 1 ao 11 </a:t>
            </a: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1467000" y="857160"/>
            <a:ext cx="5936760" cy="463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Arial"/>
              </a:rPr>
              <a:t>IGREJA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- Por que gastar dinheiro naquilo que não é pão,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e o seu trabalho árduo naquilo que não satisfaz?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Escutem, escutem‑me, e comam o que é bom,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e a alma de vocês se deliciará com a mais fina refeição.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Isaías 55: 2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1305000" y="-1781640"/>
            <a:ext cx="6368760" cy="747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Por que gastar dinheiro naquilo que não é pão,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e o seu trabalho árduo naquilo que não satisfaz?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Escutem, escutem‑me, e comam o que é bom,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e a alma de vocês se deliciará com a mais fina refeição.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Isaías 55: 3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TM04033925[[fn=Gotícula]]</Template>
  <TotalTime>45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2020-03-14T11:37:03Z</dcterms:created>
  <dc:creator>IBV</dc:creator>
  <dc:description/>
  <dc:language>pt-BR</dc:language>
  <cp:lastModifiedBy/>
  <dcterms:modified xsi:type="dcterms:W3CDTF">2024-06-30T18:06:08Z</dcterms:modified>
  <cp:revision>95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0</vt:i4>
  </property>
  <property fmtid="{D5CDD505-2E9C-101B-9397-08002B2CF9AE}" pid="7" name="PresentationFormat">
    <vt:lpwstr>Apresentação na tela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20</vt:i4>
  </property>
</Properties>
</file>